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1" r:id="rId5"/>
    <p:sldId id="260" r:id="rId6"/>
    <p:sldId id="258" r:id="rId7"/>
    <p:sldId id="259" r:id="rId8"/>
    <p:sldId id="262"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87" autoAdjust="0"/>
    <p:restoredTop sz="94660"/>
  </p:normalViewPr>
  <p:slideViewPr>
    <p:cSldViewPr snapToGrid="0">
      <p:cViewPr varScale="1">
        <p:scale>
          <a:sx n="90" d="100"/>
          <a:sy n="90" d="100"/>
        </p:scale>
        <p:origin x="2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00ABF8-0EC2-4011-9577-21DB8158229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a:extLst>
              <a:ext uri="{FF2B5EF4-FFF2-40B4-BE49-F238E27FC236}">
                <a16:creationId xmlns:a16="http://schemas.microsoft.com/office/drawing/2014/main" id="{AA38A31B-BA48-4786-9E5A-22E8734A90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a:extLst>
              <a:ext uri="{FF2B5EF4-FFF2-40B4-BE49-F238E27FC236}">
                <a16:creationId xmlns:a16="http://schemas.microsoft.com/office/drawing/2014/main" id="{D19AA960-29F3-4647-A21D-F03114BB2F55}"/>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5" name="Tijdelijke aanduiding voor voettekst 4">
            <a:extLst>
              <a:ext uri="{FF2B5EF4-FFF2-40B4-BE49-F238E27FC236}">
                <a16:creationId xmlns:a16="http://schemas.microsoft.com/office/drawing/2014/main" id="{0C6C888E-9636-4872-835D-71285D2E9D8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BAC624A-0183-46DF-A364-30EFF50324D5}"/>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404329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15ABC9-682C-4817-9F43-4877A3EEC2B4}"/>
              </a:ext>
            </a:extLst>
          </p:cNvPr>
          <p:cNvSpPr>
            <a:spLocks noGrp="1"/>
          </p:cNvSpPr>
          <p:nvPr>
            <p:ph type="title"/>
          </p:nvPr>
        </p:nvSpPr>
        <p:spPr/>
        <p:txBody>
          <a:bodyPr/>
          <a:lstStyle/>
          <a:p>
            <a:r>
              <a:rPr lang="nl-NL"/>
              <a:t>Klik om de stijl te bewerken</a:t>
            </a:r>
          </a:p>
        </p:txBody>
      </p:sp>
      <p:sp>
        <p:nvSpPr>
          <p:cNvPr id="3" name="Tijdelijke aanduiding voor verticale tekst 2">
            <a:extLst>
              <a:ext uri="{FF2B5EF4-FFF2-40B4-BE49-F238E27FC236}">
                <a16:creationId xmlns:a16="http://schemas.microsoft.com/office/drawing/2014/main" id="{5F04AACF-F93A-42A8-937A-576D75F5E171}"/>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498111F-D7A7-4EB8-828C-B83B0C237BF8}"/>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5" name="Tijdelijke aanduiding voor voettekst 4">
            <a:extLst>
              <a:ext uri="{FF2B5EF4-FFF2-40B4-BE49-F238E27FC236}">
                <a16:creationId xmlns:a16="http://schemas.microsoft.com/office/drawing/2014/main" id="{7FBC5B17-C83B-4FA7-ABEE-604B076297D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A5E6A8E-2730-463B-A3FB-0BF7E213809C}"/>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3705039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946FB63-3F3A-4FCB-8A2A-E19159715D67}"/>
              </a:ext>
            </a:extLst>
          </p:cNvPr>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a:extLst>
              <a:ext uri="{FF2B5EF4-FFF2-40B4-BE49-F238E27FC236}">
                <a16:creationId xmlns:a16="http://schemas.microsoft.com/office/drawing/2014/main" id="{FD12933A-A212-4FAD-A718-702741887CAC}"/>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D535F66-068A-469E-AB31-04B3C8913410}"/>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5" name="Tijdelijke aanduiding voor voettekst 4">
            <a:extLst>
              <a:ext uri="{FF2B5EF4-FFF2-40B4-BE49-F238E27FC236}">
                <a16:creationId xmlns:a16="http://schemas.microsoft.com/office/drawing/2014/main" id="{9180A465-73AF-4F85-AC85-1DE4509F84A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9F08DA3-0F15-4779-97A8-2CBF703EDB94}"/>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2457326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40C43B-A29B-4844-8587-08340FBF2C04}"/>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F10A166F-4F97-40FA-962C-FD9D811509F4}"/>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2DC6070-B480-4167-B9C6-20A15049892C}"/>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5" name="Tijdelijke aanduiding voor voettekst 4">
            <a:extLst>
              <a:ext uri="{FF2B5EF4-FFF2-40B4-BE49-F238E27FC236}">
                <a16:creationId xmlns:a16="http://schemas.microsoft.com/office/drawing/2014/main" id="{6CD2E2A8-9280-4D29-8861-BEDAD5E65A0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F9B37A7-2228-49AC-81AF-52008ACECAEB}"/>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3809533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4AF9A2-F024-4451-9124-D5FBB364E5F6}"/>
              </a:ext>
            </a:extLst>
          </p:cNvPr>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a:extLst>
              <a:ext uri="{FF2B5EF4-FFF2-40B4-BE49-F238E27FC236}">
                <a16:creationId xmlns:a16="http://schemas.microsoft.com/office/drawing/2014/main" id="{A5FAD58D-FDE9-4F83-9932-7351C8B4A0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5CF671C0-44AD-4001-8B50-E7A9C12F8C0C}"/>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5" name="Tijdelijke aanduiding voor voettekst 4">
            <a:extLst>
              <a:ext uri="{FF2B5EF4-FFF2-40B4-BE49-F238E27FC236}">
                <a16:creationId xmlns:a16="http://schemas.microsoft.com/office/drawing/2014/main" id="{963AF1E2-69D5-4848-9996-7CEAF791EAD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282B184-50E9-433E-ABB0-F602873F64EB}"/>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1795372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1ABC8B-44D5-470D-99E4-2BF5525CAF4A}"/>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DB8ED935-2AC8-4D83-B36A-895C1D3B9059}"/>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9247E67-3CA4-478B-81AD-9142F8341D69}"/>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BF7A189-EE97-498E-99BB-E1057159B8BF}"/>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6" name="Tijdelijke aanduiding voor voettekst 5">
            <a:extLst>
              <a:ext uri="{FF2B5EF4-FFF2-40B4-BE49-F238E27FC236}">
                <a16:creationId xmlns:a16="http://schemas.microsoft.com/office/drawing/2014/main" id="{A4E45D8A-F90B-4D0F-8AAC-D236CA195B9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8A47012-1960-4625-9579-9ECD72F9E30F}"/>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123859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CFA271-1C41-432A-B71F-72A16EBDBC5D}"/>
              </a:ext>
            </a:extLst>
          </p:cNvPr>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a:extLst>
              <a:ext uri="{FF2B5EF4-FFF2-40B4-BE49-F238E27FC236}">
                <a16:creationId xmlns:a16="http://schemas.microsoft.com/office/drawing/2014/main" id="{20748F7B-CBE8-410A-B4CF-22C793A588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267290EB-196C-4CF2-9684-BAE26D75305B}"/>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1BC750B-DDAE-4353-867C-4B6087857E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538F4A4B-E966-4D2C-A6D7-F6D2B3CEF444}"/>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F3392E46-72D2-4EA0-B557-C7BB3807F0CC}"/>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8" name="Tijdelijke aanduiding voor voettekst 7">
            <a:extLst>
              <a:ext uri="{FF2B5EF4-FFF2-40B4-BE49-F238E27FC236}">
                <a16:creationId xmlns:a16="http://schemas.microsoft.com/office/drawing/2014/main" id="{868588C8-609D-4A00-8C13-BE647C177248}"/>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60C1FBA-AD7F-4B87-A5E6-90B312CBC5D5}"/>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235381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C8A307-96E7-4FEE-AC3A-7210C537260C}"/>
              </a:ext>
            </a:extLst>
          </p:cNvPr>
          <p:cNvSpPr>
            <a:spLocks noGrp="1"/>
          </p:cNvSpPr>
          <p:nvPr>
            <p:ph type="title"/>
          </p:nvPr>
        </p:nvSpPr>
        <p:spPr/>
        <p:txBody>
          <a:bodyPr/>
          <a:lstStyle/>
          <a:p>
            <a:r>
              <a:rPr lang="nl-NL"/>
              <a:t>Klik om de stijl te bewerken</a:t>
            </a:r>
          </a:p>
        </p:txBody>
      </p:sp>
      <p:sp>
        <p:nvSpPr>
          <p:cNvPr id="3" name="Tijdelijke aanduiding voor datum 2">
            <a:extLst>
              <a:ext uri="{FF2B5EF4-FFF2-40B4-BE49-F238E27FC236}">
                <a16:creationId xmlns:a16="http://schemas.microsoft.com/office/drawing/2014/main" id="{1E2B000B-8C5A-465D-AF31-0E78620A923D}"/>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6498C3B3-EF12-4566-8982-435ABE2F1AB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C5DFE9A1-597F-491E-8FB8-C50F54D1F181}"/>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355301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F879E25-FD36-451C-A682-37691A4ACB4F}"/>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3" name="Tijdelijke aanduiding voor voettekst 2">
            <a:extLst>
              <a:ext uri="{FF2B5EF4-FFF2-40B4-BE49-F238E27FC236}">
                <a16:creationId xmlns:a16="http://schemas.microsoft.com/office/drawing/2014/main" id="{15C163A2-F93E-4FDD-9E2A-727FF61D4BAF}"/>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11B4C011-BFBD-4671-B58A-1AD983A2472D}"/>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3058276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22FC37-F470-4089-A4C9-429554129E53}"/>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a:extLst>
              <a:ext uri="{FF2B5EF4-FFF2-40B4-BE49-F238E27FC236}">
                <a16:creationId xmlns:a16="http://schemas.microsoft.com/office/drawing/2014/main" id="{F73DF999-2ECB-4CF7-B02A-350B6DB505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D8389BA-B99E-40D8-B0A1-845786726C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53A7C334-3A38-4050-9EB4-26C8D56A7FF4}"/>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6" name="Tijdelijke aanduiding voor voettekst 5">
            <a:extLst>
              <a:ext uri="{FF2B5EF4-FFF2-40B4-BE49-F238E27FC236}">
                <a16:creationId xmlns:a16="http://schemas.microsoft.com/office/drawing/2014/main" id="{77B642FE-D7A2-4F47-A035-9CE1493217B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99896AD-1A26-4163-9AC1-AF14A77A3278}"/>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4182902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8229E-9753-4EFA-A425-A903C736E5A3}"/>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a:extLst>
              <a:ext uri="{FF2B5EF4-FFF2-40B4-BE49-F238E27FC236}">
                <a16:creationId xmlns:a16="http://schemas.microsoft.com/office/drawing/2014/main" id="{D76B66F8-D3D7-4D50-88F0-7AF21984A2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a:extLst>
              <a:ext uri="{FF2B5EF4-FFF2-40B4-BE49-F238E27FC236}">
                <a16:creationId xmlns:a16="http://schemas.microsoft.com/office/drawing/2014/main" id="{3A273478-30B5-4F0D-B45E-37436CEBAC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E6A7428-0895-4D60-AEF4-32662D93A913}"/>
              </a:ext>
            </a:extLst>
          </p:cNvPr>
          <p:cNvSpPr>
            <a:spLocks noGrp="1"/>
          </p:cNvSpPr>
          <p:nvPr>
            <p:ph type="dt" sz="half" idx="10"/>
          </p:nvPr>
        </p:nvSpPr>
        <p:spPr/>
        <p:txBody>
          <a:bodyPr/>
          <a:lstStyle/>
          <a:p>
            <a:fld id="{8AF6DA3B-E23D-405A-B02C-DA5CC38CA2B7}" type="datetimeFigureOut">
              <a:rPr lang="nl-NL" smtClean="0"/>
              <a:t>17-10-2025</a:t>
            </a:fld>
            <a:endParaRPr lang="nl-NL"/>
          </a:p>
        </p:txBody>
      </p:sp>
      <p:sp>
        <p:nvSpPr>
          <p:cNvPr id="6" name="Tijdelijke aanduiding voor voettekst 5">
            <a:extLst>
              <a:ext uri="{FF2B5EF4-FFF2-40B4-BE49-F238E27FC236}">
                <a16:creationId xmlns:a16="http://schemas.microsoft.com/office/drawing/2014/main" id="{89057E5E-0B65-404C-BB7D-8255082BE07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DC27CF6-EA17-49A2-A519-0070331DA15A}"/>
              </a:ext>
            </a:extLst>
          </p:cNvPr>
          <p:cNvSpPr>
            <a:spLocks noGrp="1"/>
          </p:cNvSpPr>
          <p:nvPr>
            <p:ph type="sldNum" sz="quarter" idx="12"/>
          </p:nvPr>
        </p:nvSpPr>
        <p:spPr/>
        <p:txBody>
          <a:bodyPr/>
          <a:lstStyle/>
          <a:p>
            <a:fld id="{ADAD86FD-6460-4905-AA02-2500F8D8AC10}" type="slidenum">
              <a:rPr lang="nl-NL" smtClean="0"/>
              <a:t>‹nr.›</a:t>
            </a:fld>
            <a:endParaRPr lang="nl-NL"/>
          </a:p>
        </p:txBody>
      </p:sp>
    </p:spTree>
    <p:extLst>
      <p:ext uri="{BB962C8B-B14F-4D97-AF65-F5344CB8AC3E}">
        <p14:creationId xmlns:p14="http://schemas.microsoft.com/office/powerpoint/2010/main" val="3966872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E7622C6-A871-455A-9141-C5F0B86E51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71E81A0E-DC40-46C1-A2FD-4C57D37DE8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9955FF9-9A67-4A13-B6EF-AA4F42A989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6DA3B-E23D-405A-B02C-DA5CC38CA2B7}" type="datetimeFigureOut">
              <a:rPr lang="nl-NL" smtClean="0"/>
              <a:t>17-10-2025</a:t>
            </a:fld>
            <a:endParaRPr lang="nl-NL"/>
          </a:p>
        </p:txBody>
      </p:sp>
      <p:sp>
        <p:nvSpPr>
          <p:cNvPr id="5" name="Tijdelijke aanduiding voor voettekst 4">
            <a:extLst>
              <a:ext uri="{FF2B5EF4-FFF2-40B4-BE49-F238E27FC236}">
                <a16:creationId xmlns:a16="http://schemas.microsoft.com/office/drawing/2014/main" id="{40969558-A81B-43AD-B6C6-D9DBA02621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3F2D915-8BEB-4C72-900E-173611BC3F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AD86FD-6460-4905-AA02-2500F8D8AC10}" type="slidenum">
              <a:rPr lang="nl-NL" smtClean="0"/>
              <a:t>‹nr.›</a:t>
            </a:fld>
            <a:endParaRPr lang="nl-NL"/>
          </a:p>
        </p:txBody>
      </p:sp>
      <p:pic>
        <p:nvPicPr>
          <p:cNvPr id="10" name="Afbeelding 9">
            <a:extLst>
              <a:ext uri="{FF2B5EF4-FFF2-40B4-BE49-F238E27FC236}">
                <a16:creationId xmlns:a16="http://schemas.microsoft.com/office/drawing/2014/main" id="{BCE58661-8AAD-498D-8482-F6051EF6C3E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982200" y="503655"/>
            <a:ext cx="1537996" cy="1459376"/>
          </a:xfrm>
          <a:prstGeom prst="rect">
            <a:avLst/>
          </a:prstGeom>
        </p:spPr>
      </p:pic>
    </p:spTree>
    <p:extLst>
      <p:ext uri="{BB962C8B-B14F-4D97-AF65-F5344CB8AC3E}">
        <p14:creationId xmlns:p14="http://schemas.microsoft.com/office/powerpoint/2010/main" val="5640108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knltb.nl/media/f0zdeajk/algemene-gedragscode-december-2023-def.pdf?ts=637671166955930000" TargetMode="External"/><Relationship Id="rId2" Type="http://schemas.openxmlformats.org/officeDocument/2006/relationships/hyperlink" Target="https://nocnsf.nl/nederland-sport-veilig/4-vs-voor-veilighei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Fair Play op </a:t>
            </a:r>
            <a:r>
              <a:rPr lang="nl-NL" dirty="0" err="1"/>
              <a:t>Ludenti</a:t>
            </a:r>
            <a:endParaRPr lang="nl-NL" dirty="0"/>
          </a:p>
        </p:txBody>
      </p:sp>
      <p:sp>
        <p:nvSpPr>
          <p:cNvPr id="3" name="Ondertitel 2"/>
          <p:cNvSpPr>
            <a:spLocks noGrp="1"/>
          </p:cNvSpPr>
          <p:nvPr>
            <p:ph type="subTitle" idx="1"/>
          </p:nvPr>
        </p:nvSpPr>
        <p:spPr/>
        <p:txBody>
          <a:bodyPr/>
          <a:lstStyle/>
          <a:p>
            <a:r>
              <a:rPr lang="nl-NL" dirty="0" err="1"/>
              <a:t>Ludenti</a:t>
            </a:r>
            <a:r>
              <a:rPr lang="nl-NL" dirty="0"/>
              <a:t> en de vier V’s voor sociale veiligheid in de sport</a:t>
            </a:r>
          </a:p>
        </p:txBody>
      </p:sp>
      <p:sp>
        <p:nvSpPr>
          <p:cNvPr id="4" name="Tekstvak 3">
            <a:extLst>
              <a:ext uri="{FF2B5EF4-FFF2-40B4-BE49-F238E27FC236}">
                <a16:creationId xmlns:a16="http://schemas.microsoft.com/office/drawing/2014/main" id="{D07D21D1-E47D-C241-9C8C-B9C24BED38D7}"/>
              </a:ext>
            </a:extLst>
          </p:cNvPr>
          <p:cNvSpPr txBox="1"/>
          <p:nvPr/>
        </p:nvSpPr>
        <p:spPr>
          <a:xfrm>
            <a:off x="852755" y="5435029"/>
            <a:ext cx="8507002" cy="646331"/>
          </a:xfrm>
          <a:prstGeom prst="rect">
            <a:avLst/>
          </a:prstGeom>
          <a:noFill/>
        </p:spPr>
        <p:txBody>
          <a:bodyPr wrap="square" rtlCol="0">
            <a:spAutoFit/>
          </a:bodyPr>
          <a:lstStyle/>
          <a:p>
            <a:r>
              <a:rPr lang="nl-NL" dirty="0"/>
              <a:t>Presentatie ALV 12 maart 2025</a:t>
            </a:r>
            <a:br>
              <a:rPr lang="nl-NL" dirty="0"/>
            </a:br>
            <a:r>
              <a:rPr lang="nl-NL" dirty="0"/>
              <a:t>Pieter Rop (Voorzitter </a:t>
            </a:r>
            <a:r>
              <a:rPr lang="nl-NL" dirty="0" err="1"/>
              <a:t>Ludenti</a:t>
            </a:r>
            <a:r>
              <a:rPr lang="nl-NL" dirty="0"/>
              <a:t>), Carole Wishaupt (Vertrouwenscontactpersoon)</a:t>
            </a:r>
          </a:p>
        </p:txBody>
      </p:sp>
    </p:spTree>
    <p:extLst>
      <p:ext uri="{BB962C8B-B14F-4D97-AF65-F5344CB8AC3E}">
        <p14:creationId xmlns:p14="http://schemas.microsoft.com/office/powerpoint/2010/main" val="7056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Fair Play op </a:t>
            </a:r>
            <a:r>
              <a:rPr lang="nl-NL" dirty="0" err="1"/>
              <a:t>Ludenti</a:t>
            </a:r>
            <a:r>
              <a:rPr lang="nl-NL" dirty="0"/>
              <a:t>?</a:t>
            </a:r>
          </a:p>
        </p:txBody>
      </p:sp>
      <p:sp>
        <p:nvSpPr>
          <p:cNvPr id="3" name="Tijdelijke aanduiding voor inhoud 2"/>
          <p:cNvSpPr>
            <a:spLocks noGrp="1"/>
          </p:cNvSpPr>
          <p:nvPr>
            <p:ph idx="1"/>
          </p:nvPr>
        </p:nvSpPr>
        <p:spPr>
          <a:xfrm>
            <a:off x="838200" y="1825625"/>
            <a:ext cx="10515600" cy="4351338"/>
          </a:xfrm>
        </p:spPr>
        <p:txBody>
          <a:bodyPr>
            <a:normAutofit/>
          </a:bodyPr>
          <a:lstStyle/>
          <a:p>
            <a:pPr marL="0" indent="0">
              <a:buNone/>
            </a:pPr>
            <a:r>
              <a:rPr lang="nl-NL" dirty="0"/>
              <a:t>Gedrag op de tennisbaan als speler:</a:t>
            </a:r>
          </a:p>
          <a:p>
            <a:pPr>
              <a:buFont typeface=".Apple Color Emoji UI"/>
              <a:buChar char="🎾"/>
            </a:pPr>
            <a:r>
              <a:rPr lang="nl-NL" dirty="0"/>
              <a:t>Sportief </a:t>
            </a:r>
          </a:p>
          <a:p>
            <a:pPr>
              <a:buFont typeface=".Apple Color Emoji UI"/>
              <a:buChar char="🎾"/>
            </a:pPr>
            <a:r>
              <a:rPr lang="nl-NL" dirty="0"/>
              <a:t>Eerlijk</a:t>
            </a:r>
          </a:p>
          <a:p>
            <a:pPr>
              <a:buFont typeface=".Apple Color Emoji UI"/>
              <a:buChar char="🎾"/>
            </a:pPr>
            <a:r>
              <a:rPr lang="nl-NL" dirty="0"/>
              <a:t>Respectvol</a:t>
            </a:r>
          </a:p>
          <a:p>
            <a:pPr marL="0" indent="0">
              <a:buNone/>
            </a:pPr>
            <a:endParaRPr lang="nl-NL" dirty="0"/>
          </a:p>
        </p:txBody>
      </p:sp>
      <p:sp>
        <p:nvSpPr>
          <p:cNvPr id="4" name="Afgeronde rechthoek 3">
            <a:extLst>
              <a:ext uri="{FF2B5EF4-FFF2-40B4-BE49-F238E27FC236}">
                <a16:creationId xmlns:a16="http://schemas.microsoft.com/office/drawing/2014/main" id="{F58DDD75-CA8A-8F4C-9489-76AF2479F2AC}"/>
              </a:ext>
            </a:extLst>
          </p:cNvPr>
          <p:cNvSpPr/>
          <p:nvPr/>
        </p:nvSpPr>
        <p:spPr>
          <a:xfrm>
            <a:off x="6770669" y="2704971"/>
            <a:ext cx="4753112" cy="37163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t>Wat is Fair Play (website KNLTB)?</a:t>
            </a:r>
          </a:p>
          <a:p>
            <a:r>
              <a:rPr lang="nl-NL" sz="1600" i="1" dirty="0"/>
              <a:t>Fair Play houdt in dat je speelt volgens de regels van de sport en je je eerlijk en sportief gedraagt. Fair Play is van belang in elke sport en dus ook in de tennis- en </a:t>
            </a:r>
            <a:r>
              <a:rPr lang="nl-NL" sz="1600" i="1" dirty="0" err="1"/>
              <a:t>padelsport</a:t>
            </a:r>
            <a:r>
              <a:rPr lang="nl-NL" sz="1600" i="1" dirty="0"/>
              <a:t>. Op en naast de baan of in de </a:t>
            </a:r>
            <a:r>
              <a:rPr lang="nl-NL" sz="1600" i="1" dirty="0" err="1"/>
              <a:t>padelkooi</a:t>
            </a:r>
            <a:r>
              <a:rPr lang="nl-NL" sz="1600" i="1" dirty="0"/>
              <a:t> dient iedereen – van recreant tot topspeler, leraar of vrijwilliger – zich integer en respectvol te gedragen. De KNLTB draagt Fair Play actief uit aan alle betrokkenen bij de tennis- en </a:t>
            </a:r>
            <a:r>
              <a:rPr lang="nl-NL" sz="1600" i="1" dirty="0" err="1"/>
              <a:t>padelsport</a:t>
            </a:r>
            <a:r>
              <a:rPr lang="nl-NL" sz="1600" i="1" dirty="0"/>
              <a:t>. Fair Play draagt namelijk bij aan een veilige en plezierige sportbeoefening. En wie het plezier in tennis en </a:t>
            </a:r>
            <a:r>
              <a:rPr lang="nl-NL" sz="1600" i="1" dirty="0" err="1"/>
              <a:t>padel</a:t>
            </a:r>
            <a:r>
              <a:rPr lang="nl-NL" sz="1600" i="1" dirty="0"/>
              <a:t> behoudt, blijft de sport langer beoefenen! </a:t>
            </a:r>
          </a:p>
        </p:txBody>
      </p:sp>
    </p:spTree>
    <p:extLst>
      <p:ext uri="{BB962C8B-B14F-4D97-AF65-F5344CB8AC3E}">
        <p14:creationId xmlns:p14="http://schemas.microsoft.com/office/powerpoint/2010/main" val="4068745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Fair Play op </a:t>
            </a:r>
            <a:r>
              <a:rPr lang="nl-NL" dirty="0" err="1"/>
              <a:t>Ludenti</a:t>
            </a:r>
            <a:r>
              <a:rPr lang="nl-NL" dirty="0"/>
              <a:t>?</a:t>
            </a:r>
          </a:p>
        </p:txBody>
      </p:sp>
      <p:sp>
        <p:nvSpPr>
          <p:cNvPr id="3" name="Tijdelijke aanduiding voor inhoud 2"/>
          <p:cNvSpPr>
            <a:spLocks noGrp="1"/>
          </p:cNvSpPr>
          <p:nvPr>
            <p:ph idx="1"/>
          </p:nvPr>
        </p:nvSpPr>
        <p:spPr>
          <a:xfrm>
            <a:off x="763772" y="2045622"/>
            <a:ext cx="8082516" cy="4351338"/>
          </a:xfrm>
        </p:spPr>
        <p:txBody>
          <a:bodyPr>
            <a:normAutofit/>
          </a:bodyPr>
          <a:lstStyle/>
          <a:p>
            <a:pPr marL="0" indent="0">
              <a:buNone/>
            </a:pPr>
            <a:r>
              <a:rPr lang="nl-NL" dirty="0"/>
              <a:t>Gedrag naast de tennisbaan als lid van de vereniging:</a:t>
            </a:r>
          </a:p>
          <a:p>
            <a:pPr>
              <a:buFont typeface=".Apple Color Emoji UI"/>
              <a:buChar char="🎾"/>
            </a:pPr>
            <a:r>
              <a:rPr lang="nl-NL" dirty="0"/>
              <a:t>Bijdragen aan de vereniging, ieder doet iets</a:t>
            </a:r>
          </a:p>
          <a:p>
            <a:pPr>
              <a:buFont typeface=".Apple Color Emoji UI"/>
              <a:buChar char="🎾"/>
            </a:pPr>
            <a:r>
              <a:rPr lang="nl-NL" dirty="0"/>
              <a:t>Stel vragen als je iets niet begrijpt</a:t>
            </a:r>
          </a:p>
          <a:p>
            <a:pPr>
              <a:buFont typeface=".Apple Color Emoji UI"/>
              <a:buChar char="🎾"/>
            </a:pPr>
            <a:r>
              <a:rPr lang="nl-NL" dirty="0"/>
              <a:t>Speel op de bal en niet op de man/vrouw</a:t>
            </a:r>
          </a:p>
          <a:p>
            <a:pPr>
              <a:buFont typeface=".Apple Color Emoji UI"/>
              <a:buChar char="🎾"/>
            </a:pPr>
            <a:endParaRPr lang="nl-NL" dirty="0"/>
          </a:p>
          <a:p>
            <a:pPr marL="0" indent="0">
              <a:buNone/>
            </a:pPr>
            <a:r>
              <a:rPr lang="nl-NL" b="1" dirty="0"/>
              <a:t>Kortom: </a:t>
            </a:r>
            <a:r>
              <a:rPr lang="nl-NL" dirty="0"/>
              <a:t>op en naast de baan respect voor elkaar!</a:t>
            </a:r>
          </a:p>
        </p:txBody>
      </p:sp>
      <p:pic>
        <p:nvPicPr>
          <p:cNvPr id="4" name="Afbeelding 3">
            <a:extLst>
              <a:ext uri="{FF2B5EF4-FFF2-40B4-BE49-F238E27FC236}">
                <a16:creationId xmlns:a16="http://schemas.microsoft.com/office/drawing/2014/main" id="{8EE33E46-1C0C-68A4-05AD-2F38FB2F00FE}"/>
              </a:ext>
            </a:extLst>
          </p:cNvPr>
          <p:cNvPicPr>
            <a:picLocks noChangeAspect="1"/>
          </p:cNvPicPr>
          <p:nvPr/>
        </p:nvPicPr>
        <p:blipFill>
          <a:blip r:embed="rId2"/>
          <a:stretch>
            <a:fillRect/>
          </a:stretch>
        </p:blipFill>
        <p:spPr>
          <a:xfrm>
            <a:off x="8927243" y="2168082"/>
            <a:ext cx="2994956" cy="422887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48719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Ludenti</a:t>
            </a:r>
            <a:r>
              <a:rPr lang="nl-NL" dirty="0"/>
              <a:t> en de Vier V’s voor veiligheid*</a:t>
            </a:r>
          </a:p>
        </p:txBody>
      </p:sp>
      <p:sp>
        <p:nvSpPr>
          <p:cNvPr id="3" name="Tijdelijke aanduiding voor inhoud 2"/>
          <p:cNvSpPr>
            <a:spLocks noGrp="1"/>
          </p:cNvSpPr>
          <p:nvPr>
            <p:ph idx="1"/>
          </p:nvPr>
        </p:nvSpPr>
        <p:spPr>
          <a:xfrm>
            <a:off x="838200" y="1825625"/>
            <a:ext cx="7627706" cy="4351338"/>
          </a:xfrm>
        </p:spPr>
        <p:txBody>
          <a:bodyPr>
            <a:normAutofit/>
          </a:bodyPr>
          <a:lstStyle/>
          <a:p>
            <a:pPr>
              <a:buFont typeface=".Apple Color Emoji UI"/>
              <a:buChar char="🎾"/>
            </a:pPr>
            <a:endParaRPr lang="nl-NL" dirty="0"/>
          </a:p>
          <a:p>
            <a:pPr>
              <a:buFont typeface=".Apple Color Emoji UI"/>
              <a:buChar char="🎾"/>
            </a:pPr>
            <a:endParaRPr lang="nl-NL" dirty="0"/>
          </a:p>
          <a:p>
            <a:pPr>
              <a:buFont typeface=".Apple Color Emoji UI"/>
              <a:buChar char="🎾"/>
            </a:pPr>
            <a:endParaRPr lang="nl-NL" dirty="0"/>
          </a:p>
          <a:p>
            <a:pPr marL="0" indent="0">
              <a:buNone/>
            </a:pPr>
            <a:endParaRPr lang="nl-NL" dirty="0"/>
          </a:p>
        </p:txBody>
      </p:sp>
      <p:sp>
        <p:nvSpPr>
          <p:cNvPr id="5" name="Tekstvak 4">
            <a:extLst>
              <a:ext uri="{FF2B5EF4-FFF2-40B4-BE49-F238E27FC236}">
                <a16:creationId xmlns:a16="http://schemas.microsoft.com/office/drawing/2014/main" id="{944CCC87-C86C-AB4E-9E6D-EC1D0A62177B}"/>
              </a:ext>
            </a:extLst>
          </p:cNvPr>
          <p:cNvSpPr txBox="1"/>
          <p:nvPr/>
        </p:nvSpPr>
        <p:spPr>
          <a:xfrm>
            <a:off x="914400" y="1825625"/>
            <a:ext cx="7459038" cy="4524315"/>
          </a:xfrm>
          <a:prstGeom prst="rect">
            <a:avLst/>
          </a:prstGeom>
          <a:noFill/>
        </p:spPr>
        <p:txBody>
          <a:bodyPr wrap="square" rtlCol="0">
            <a:spAutoFit/>
          </a:bodyPr>
          <a:lstStyle/>
          <a:p>
            <a:pPr marL="342900" indent="-342900">
              <a:buAutoNum type="arabicPeriod"/>
            </a:pPr>
            <a:r>
              <a:rPr lang="nl-NL" sz="2400" dirty="0" err="1"/>
              <a:t>Verenigingsbrede</a:t>
            </a:r>
            <a:r>
              <a:rPr lang="nl-NL" sz="2400" dirty="0"/>
              <a:t> gedragscode </a:t>
            </a:r>
            <a:br>
              <a:rPr lang="nl-NL" sz="2400" dirty="0"/>
            </a:br>
            <a:r>
              <a:rPr lang="nl-NL" sz="2400" i="1" dirty="0"/>
              <a:t>laat zien waar je voor staat</a:t>
            </a:r>
            <a:br>
              <a:rPr lang="nl-NL" sz="2400" dirty="0"/>
            </a:br>
            <a:endParaRPr lang="nl-NL" sz="2400" dirty="0"/>
          </a:p>
          <a:p>
            <a:pPr marL="342900" indent="-342900">
              <a:buAutoNum type="arabicPeriod"/>
            </a:pPr>
            <a:r>
              <a:rPr lang="nl-NL" sz="2400" dirty="0"/>
              <a:t>Vertrouwenscontactpersoon op de club</a:t>
            </a:r>
            <a:br>
              <a:rPr lang="nl-NL" sz="2400" dirty="0"/>
            </a:br>
            <a:r>
              <a:rPr lang="nl-NL" sz="2400" dirty="0"/>
              <a:t> </a:t>
            </a:r>
            <a:r>
              <a:rPr lang="nl-NL" sz="2400" i="1" dirty="0"/>
              <a:t>een aanspreekpunt voor iedereen</a:t>
            </a:r>
            <a:br>
              <a:rPr lang="nl-NL" sz="2400" i="1" dirty="0"/>
            </a:br>
            <a:endParaRPr lang="nl-NL" sz="2400" i="1" dirty="0"/>
          </a:p>
          <a:p>
            <a:pPr marL="342900" indent="-342900">
              <a:buAutoNum type="arabicPeriod"/>
            </a:pPr>
            <a:r>
              <a:rPr lang="nl-NL" sz="2400" dirty="0"/>
              <a:t>Verklaring Omtrent het Gedrag voor vrijwilligers</a:t>
            </a:r>
            <a:br>
              <a:rPr lang="nl-NL" sz="2400" dirty="0"/>
            </a:br>
            <a:r>
              <a:rPr lang="nl-NL" sz="2400" i="1" dirty="0"/>
              <a:t>voorkom onnodig risico</a:t>
            </a:r>
            <a:br>
              <a:rPr lang="nl-NL" sz="2400" i="1" dirty="0"/>
            </a:br>
            <a:endParaRPr lang="nl-NL" sz="2400" i="1" dirty="0"/>
          </a:p>
          <a:p>
            <a:pPr marL="342900" indent="-342900">
              <a:buAutoNum type="arabicPeriod"/>
            </a:pPr>
            <a:r>
              <a:rPr lang="nl-NL" sz="2400" dirty="0"/>
              <a:t>Vakkundige trainer-coaches </a:t>
            </a:r>
            <a:br>
              <a:rPr lang="nl-NL" sz="2400" dirty="0"/>
            </a:br>
            <a:r>
              <a:rPr lang="nl-NL" sz="2400" i="1" dirty="0"/>
              <a:t>met oog voor pedagogiek en integriteit</a:t>
            </a:r>
          </a:p>
          <a:p>
            <a:pPr marL="342900" indent="-342900">
              <a:buAutoNum type="arabicPeriod"/>
            </a:pPr>
            <a:endParaRPr lang="nl-NL" sz="2400" dirty="0"/>
          </a:p>
        </p:txBody>
      </p:sp>
      <p:sp>
        <p:nvSpPr>
          <p:cNvPr id="6" name="Pijl links 5">
            <a:extLst>
              <a:ext uri="{FF2B5EF4-FFF2-40B4-BE49-F238E27FC236}">
                <a16:creationId xmlns:a16="http://schemas.microsoft.com/office/drawing/2014/main" id="{91432DE8-5B0A-354C-AE64-E989772BDA82}"/>
              </a:ext>
            </a:extLst>
          </p:cNvPr>
          <p:cNvSpPr/>
          <p:nvPr/>
        </p:nvSpPr>
        <p:spPr>
          <a:xfrm>
            <a:off x="5969285" y="1825625"/>
            <a:ext cx="760288" cy="801385"/>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FFC000"/>
              </a:solidFill>
            </a:endParaRPr>
          </a:p>
        </p:txBody>
      </p:sp>
      <p:sp>
        <p:nvSpPr>
          <p:cNvPr id="8" name="Afgeronde rechthoek 7">
            <a:extLst>
              <a:ext uri="{FF2B5EF4-FFF2-40B4-BE49-F238E27FC236}">
                <a16:creationId xmlns:a16="http://schemas.microsoft.com/office/drawing/2014/main" id="{B884713B-4AF4-F64D-9863-1ED8832B4FA8}"/>
              </a:ext>
            </a:extLst>
          </p:cNvPr>
          <p:cNvSpPr/>
          <p:nvPr/>
        </p:nvSpPr>
        <p:spPr>
          <a:xfrm>
            <a:off x="9287838" y="3647326"/>
            <a:ext cx="2641315" cy="29384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i="1" dirty="0">
                <a:solidFill>
                  <a:schemeClr val="bg1"/>
                </a:solidFill>
                <a:hlinkClick r:id="rId2">
                  <a:extLst>
                    <a:ext uri="{A12FA001-AC4F-418D-AE19-62706E023703}">
                      <ahyp:hlinkClr xmlns:ahyp="http://schemas.microsoft.com/office/drawing/2018/hyperlinkcolor" val="tx"/>
                    </a:ext>
                  </a:extLst>
                </a:hlinkClick>
              </a:rPr>
              <a:t>Meer informatie over de Vier V’s vind je op de website van NOC*NSF:</a:t>
            </a:r>
            <a:endParaRPr lang="nl-NL" sz="1200" i="1" dirty="0">
              <a:solidFill>
                <a:schemeClr val="bg1"/>
              </a:solidFill>
            </a:endParaRPr>
          </a:p>
          <a:p>
            <a:pPr algn="ctr"/>
            <a:endParaRPr lang="nl-NL" sz="1200" dirty="0"/>
          </a:p>
          <a:p>
            <a:pPr algn="ctr"/>
            <a:r>
              <a:rPr lang="nl-NL" sz="1200" dirty="0"/>
              <a:t>‘Sport zou voor iedereen prettig, plezierig en veilig moeten zijn. Daarom werken we aan een sociaal veilige sport, waar geen ruimte is voor grensoverschrijdend gedrag. Dat begint bij een goede basis. De 4 v's helpen hier bij. Clubs die voldoen aan de 4 v's voor veiligheid hebben een goed fundament voor een veilige sportomgeving.’</a:t>
            </a:r>
          </a:p>
        </p:txBody>
      </p:sp>
      <p:sp>
        <p:nvSpPr>
          <p:cNvPr id="9" name="Rechthoek 8">
            <a:extLst>
              <a:ext uri="{FF2B5EF4-FFF2-40B4-BE49-F238E27FC236}">
                <a16:creationId xmlns:a16="http://schemas.microsoft.com/office/drawing/2014/main" id="{5A517EFC-FF91-474B-B2F7-82147130193D}"/>
              </a:ext>
            </a:extLst>
          </p:cNvPr>
          <p:cNvSpPr/>
          <p:nvPr/>
        </p:nvSpPr>
        <p:spPr>
          <a:xfrm>
            <a:off x="6767245" y="1946277"/>
            <a:ext cx="3075398" cy="923330"/>
          </a:xfrm>
          <a:prstGeom prst="rect">
            <a:avLst/>
          </a:prstGeom>
        </p:spPr>
        <p:txBody>
          <a:bodyPr wrap="square">
            <a:spAutoFit/>
          </a:bodyPr>
          <a:lstStyle/>
          <a:p>
            <a:r>
              <a:rPr lang="nl-NL" b="1" dirty="0">
                <a:solidFill>
                  <a:srgbClr val="FFC000"/>
                </a:solidFill>
                <a:latin typeface="Arial-BoldMT"/>
                <a:hlinkClick r:id="rId3">
                  <a:extLst>
                    <a:ext uri="{A12FA001-AC4F-418D-AE19-62706E023703}">
                      <ahyp:hlinkClr xmlns:ahyp="http://schemas.microsoft.com/office/drawing/2018/hyperlinkcolor" val="tx"/>
                    </a:ext>
                  </a:extLst>
                </a:hlinkClick>
              </a:rPr>
              <a:t>Ludenti volgt de Algemene Gedragscode ‘Fair Play’ van de KNLTB</a:t>
            </a:r>
            <a:endParaRPr lang="nl-NL" b="1" dirty="0">
              <a:solidFill>
                <a:srgbClr val="FFC000"/>
              </a:solidFill>
              <a:latin typeface="Arial-BoldMT"/>
            </a:endParaRPr>
          </a:p>
        </p:txBody>
      </p:sp>
    </p:spTree>
    <p:extLst>
      <p:ext uri="{BB962C8B-B14F-4D97-AF65-F5344CB8AC3E}">
        <p14:creationId xmlns:p14="http://schemas.microsoft.com/office/powerpoint/2010/main" val="136107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Als het mis gaat …</a:t>
            </a:r>
          </a:p>
        </p:txBody>
      </p:sp>
      <p:sp>
        <p:nvSpPr>
          <p:cNvPr id="3" name="Tijdelijke aanduiding voor inhoud 2"/>
          <p:cNvSpPr>
            <a:spLocks noGrp="1"/>
          </p:cNvSpPr>
          <p:nvPr>
            <p:ph idx="1"/>
          </p:nvPr>
        </p:nvSpPr>
        <p:spPr/>
        <p:txBody>
          <a:bodyPr>
            <a:normAutofit/>
          </a:bodyPr>
          <a:lstStyle/>
          <a:p>
            <a:pPr marL="0" indent="0">
              <a:buNone/>
            </a:pPr>
            <a:r>
              <a:rPr lang="nl-NL" dirty="0"/>
              <a:t>Wat is grensoverschrijdend gedrag?</a:t>
            </a:r>
          </a:p>
          <a:p>
            <a:pPr>
              <a:buFont typeface=".Apple Color Emoji UI"/>
              <a:buChar char="🎾"/>
            </a:pPr>
            <a:r>
              <a:rPr lang="nl-NL" dirty="0"/>
              <a:t>Seksuele intimidatie en misbruik</a:t>
            </a:r>
          </a:p>
          <a:p>
            <a:pPr>
              <a:buFont typeface=".Apple Color Emoji UI"/>
              <a:buChar char="🎾"/>
            </a:pPr>
            <a:r>
              <a:rPr lang="nl-NL" dirty="0"/>
              <a:t>Pesten</a:t>
            </a:r>
          </a:p>
          <a:p>
            <a:pPr>
              <a:buFont typeface=".Apple Color Emoji UI"/>
              <a:buChar char="🎾"/>
            </a:pPr>
            <a:r>
              <a:rPr lang="nl-NL" dirty="0"/>
              <a:t>Intimidatie en machtsmisbruik</a:t>
            </a:r>
          </a:p>
          <a:p>
            <a:pPr>
              <a:buFont typeface=".Apple Color Emoji UI"/>
              <a:buChar char="🎾"/>
            </a:pPr>
            <a:r>
              <a:rPr lang="nl-NL" dirty="0"/>
              <a:t>Discriminatie</a:t>
            </a:r>
          </a:p>
          <a:p>
            <a:pPr>
              <a:buFont typeface=".Apple Color Emoji UI"/>
              <a:buChar char="🎾"/>
            </a:pPr>
            <a:endParaRPr lang="nl-NL" dirty="0"/>
          </a:p>
          <a:p>
            <a:pPr marL="0" indent="0">
              <a:buNone/>
            </a:pPr>
            <a:r>
              <a:rPr lang="nl-NL" dirty="0"/>
              <a:t>Wat zijn integriteitsschendingen?</a:t>
            </a:r>
          </a:p>
          <a:p>
            <a:pPr>
              <a:buFont typeface=".Apple Color Emoji UI"/>
              <a:buChar char="🎾"/>
            </a:pPr>
            <a:r>
              <a:rPr lang="nl-NL" dirty="0"/>
              <a:t>Bedrog, fraude, diefstal etc.</a:t>
            </a:r>
          </a:p>
          <a:p>
            <a:pPr>
              <a:buFont typeface=".Apple Color Emoji UI"/>
              <a:buChar char="🎾"/>
            </a:pPr>
            <a:endParaRPr lang="nl-NL" dirty="0"/>
          </a:p>
          <a:p>
            <a:pPr>
              <a:buFont typeface=".Apple Color Emoji UI"/>
              <a:buChar char="🎾"/>
            </a:pPr>
            <a:endParaRPr lang="nl-NL" dirty="0"/>
          </a:p>
          <a:p>
            <a:pPr marL="0" indent="0">
              <a:buNone/>
            </a:pPr>
            <a:endParaRPr lang="nl-NL" dirty="0"/>
          </a:p>
        </p:txBody>
      </p:sp>
    </p:spTree>
    <p:extLst>
      <p:ext uri="{BB962C8B-B14F-4D97-AF65-F5344CB8AC3E}">
        <p14:creationId xmlns:p14="http://schemas.microsoft.com/office/powerpoint/2010/main" val="2081301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doet de Vertrouwenscontactpersoon</a:t>
            </a:r>
          </a:p>
        </p:txBody>
      </p:sp>
      <p:sp>
        <p:nvSpPr>
          <p:cNvPr id="3" name="Tijdelijke aanduiding voor inhoud 2"/>
          <p:cNvSpPr>
            <a:spLocks noGrp="1"/>
          </p:cNvSpPr>
          <p:nvPr>
            <p:ph idx="1"/>
          </p:nvPr>
        </p:nvSpPr>
        <p:spPr>
          <a:xfrm>
            <a:off x="838200" y="1825624"/>
            <a:ext cx="10515600" cy="4862851"/>
          </a:xfrm>
        </p:spPr>
        <p:txBody>
          <a:bodyPr>
            <a:noAutofit/>
          </a:bodyPr>
          <a:lstStyle/>
          <a:p>
            <a:pPr>
              <a:buFont typeface=".Apple Color Emoji UI"/>
              <a:buChar char="🎾"/>
            </a:pPr>
            <a:r>
              <a:rPr lang="nl-NL" sz="2000" dirty="0"/>
              <a:t>Laagdrempelig aanspreekpunt en eerste opvang van signalen van grensoverschrijdend gedrag en integriteitsschendingen</a:t>
            </a:r>
          </a:p>
          <a:p>
            <a:pPr>
              <a:buFont typeface=".Apple Color Emoji UI"/>
              <a:buChar char="🎾"/>
            </a:pPr>
            <a:r>
              <a:rPr lang="nl-NL" sz="2000" dirty="0"/>
              <a:t>Voor zowel slachtoffers, beschuldigden en overige betrokkenen</a:t>
            </a:r>
          </a:p>
          <a:p>
            <a:pPr>
              <a:buFont typeface=".Apple Color Emoji UI"/>
              <a:buChar char="🎾"/>
            </a:pPr>
            <a:r>
              <a:rPr lang="nl-NL" sz="2000" dirty="0"/>
              <a:t>Luisterend oor</a:t>
            </a:r>
          </a:p>
          <a:p>
            <a:pPr>
              <a:buFont typeface=".Apple Color Emoji UI"/>
              <a:buChar char="🎾"/>
            </a:pPr>
            <a:r>
              <a:rPr lang="nl-NL" sz="2000" dirty="0"/>
              <a:t>Verwijst door (vertrouwenspersoon bond/NOC*NSF, klachtencommissie, strafrecht, sporttuchtrecht, bestuur) </a:t>
            </a:r>
          </a:p>
          <a:p>
            <a:pPr>
              <a:buFont typeface=".Apple Color Emoji UI"/>
              <a:buChar char="🎾"/>
            </a:pPr>
            <a:r>
              <a:rPr lang="nl-NL" sz="2000" dirty="0"/>
              <a:t>De melder bepaalt wat er gebeurt en onderneemt eventuele actie</a:t>
            </a:r>
          </a:p>
          <a:p>
            <a:pPr>
              <a:buFont typeface=".Apple Color Emoji UI"/>
              <a:buChar char="🎾"/>
            </a:pPr>
            <a:r>
              <a:rPr lang="nl-NL" sz="2000" dirty="0"/>
              <a:t>Portefeuillehouder sociale veiligheid in bestuur: belegd bij de voorzitter. VCP ondersteunt en is aanjager van sociale veiligheid op de club</a:t>
            </a:r>
          </a:p>
          <a:p>
            <a:pPr>
              <a:buFont typeface=".Apple Color Emoji UI"/>
              <a:buChar char="🎾"/>
            </a:pPr>
            <a:endParaRPr lang="nl-NL" sz="2000" dirty="0"/>
          </a:p>
          <a:p>
            <a:pPr marL="0" indent="0">
              <a:buNone/>
            </a:pPr>
            <a:r>
              <a:rPr lang="nl-NL" sz="2000" dirty="0"/>
              <a:t>Bij een melding:</a:t>
            </a:r>
          </a:p>
          <a:p>
            <a:pPr>
              <a:buFont typeface=".Apple Color Emoji UI"/>
              <a:buChar char="🎾"/>
            </a:pPr>
            <a:r>
              <a:rPr lang="nl-NL" sz="2000" dirty="0"/>
              <a:t>Contact is vertrouwelijk</a:t>
            </a:r>
          </a:p>
          <a:p>
            <a:pPr>
              <a:buFont typeface=".Apple Color Emoji UI"/>
              <a:buChar char="🎾"/>
            </a:pPr>
            <a:r>
              <a:rPr lang="nl-NL" sz="2000" dirty="0"/>
              <a:t>VCP is neutraal, onafhankelijk van bestuur</a:t>
            </a:r>
          </a:p>
          <a:p>
            <a:pPr marL="0" indent="0">
              <a:buNone/>
            </a:pPr>
            <a:endParaRPr lang="nl-NL" sz="2000" dirty="0"/>
          </a:p>
        </p:txBody>
      </p:sp>
    </p:spTree>
    <p:extLst>
      <p:ext uri="{BB962C8B-B14F-4D97-AF65-F5344CB8AC3E}">
        <p14:creationId xmlns:p14="http://schemas.microsoft.com/office/powerpoint/2010/main" val="1539633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zijn de next steps</a:t>
            </a:r>
          </a:p>
        </p:txBody>
      </p:sp>
      <p:sp>
        <p:nvSpPr>
          <p:cNvPr id="3" name="Tijdelijke aanduiding voor inhoud 2"/>
          <p:cNvSpPr>
            <a:spLocks noGrp="1"/>
          </p:cNvSpPr>
          <p:nvPr>
            <p:ph idx="1"/>
          </p:nvPr>
        </p:nvSpPr>
        <p:spPr>
          <a:xfrm>
            <a:off x="838200" y="1825625"/>
            <a:ext cx="10515600" cy="4873126"/>
          </a:xfrm>
        </p:spPr>
        <p:txBody>
          <a:bodyPr>
            <a:noAutofit/>
          </a:bodyPr>
          <a:lstStyle/>
          <a:p>
            <a:pPr>
              <a:buFont typeface=".Apple Color Emoji UI"/>
              <a:buChar char="🎾"/>
            </a:pPr>
            <a:r>
              <a:rPr lang="nl-NL" sz="2000" dirty="0"/>
              <a:t>Bekendmaken rol, taken, contactgegevens VCP bij alle leden</a:t>
            </a:r>
          </a:p>
          <a:p>
            <a:pPr>
              <a:buFont typeface=".Apple Color Emoji UI"/>
              <a:buChar char="🎾"/>
            </a:pPr>
            <a:r>
              <a:rPr lang="nl-NL" sz="2000" dirty="0"/>
              <a:t>Gedragscode uitwerken en uitdragen</a:t>
            </a:r>
          </a:p>
          <a:p>
            <a:pPr>
              <a:buFont typeface=".Apple Color Emoji UI"/>
              <a:buChar char="🎾"/>
            </a:pPr>
            <a:r>
              <a:rPr lang="nl-NL" sz="2000" dirty="0"/>
              <a:t>VOG of vergelijkbaar voor (groep van) vrijwilligers</a:t>
            </a:r>
          </a:p>
          <a:p>
            <a:pPr>
              <a:buFont typeface=".Apple Color Emoji UI"/>
              <a:buChar char="🎾"/>
            </a:pPr>
            <a:r>
              <a:rPr lang="nl-NL" sz="2000" dirty="0"/>
              <a:t>Informatieavond jeugd? </a:t>
            </a:r>
          </a:p>
          <a:p>
            <a:pPr>
              <a:buFont typeface=".Apple Color Emoji UI"/>
              <a:buChar char="🎾"/>
            </a:pPr>
            <a:endParaRPr lang="nl-NL" sz="2000" dirty="0"/>
          </a:p>
          <a:p>
            <a:pPr marL="0" indent="0">
              <a:buNone/>
            </a:pPr>
            <a:r>
              <a:rPr lang="nl-NL" sz="2000" dirty="0"/>
              <a:t>Verder goed te weten:</a:t>
            </a:r>
          </a:p>
          <a:p>
            <a:pPr>
              <a:buFont typeface=".Apple Color Emoji UI"/>
              <a:buChar char="🎾"/>
            </a:pPr>
            <a:r>
              <a:rPr lang="nl-NL" sz="2000" dirty="0"/>
              <a:t>VCP is opgeleid als VCP bij NOC*NSF </a:t>
            </a:r>
          </a:p>
          <a:p>
            <a:pPr>
              <a:buFont typeface=".Apple Color Emoji UI"/>
              <a:buChar char="🎾"/>
            </a:pPr>
            <a:r>
              <a:rPr lang="nl-NL" sz="2000" dirty="0"/>
              <a:t>VCP kan sparren met KNLTB en/of Centrum voor Veilige Sport Nederland</a:t>
            </a:r>
          </a:p>
          <a:p>
            <a:pPr>
              <a:buFont typeface=".Apple Color Emoji UI"/>
              <a:buChar char="🎾"/>
            </a:pPr>
            <a:r>
              <a:rPr lang="nl-NL" sz="2000" dirty="0"/>
              <a:t>Geen garantie vertrouwelijkheid bij ernstige schendingen/gevaar</a:t>
            </a:r>
          </a:p>
          <a:p>
            <a:pPr>
              <a:buFont typeface=".Apple Color Emoji UI"/>
              <a:buChar char="🎾"/>
            </a:pPr>
            <a:r>
              <a:rPr lang="nl-NL" sz="2000" dirty="0"/>
              <a:t>VCP is geen formeel meldpunt of klachtenafhandelingspunt in de sport</a:t>
            </a:r>
          </a:p>
          <a:p>
            <a:pPr>
              <a:buFont typeface=".Apple Color Emoji UI"/>
              <a:buChar char="🎾"/>
            </a:pPr>
            <a:r>
              <a:rPr lang="nl-NL" sz="2000" dirty="0"/>
              <a:t>Niet gericht op waarheidsvinding (wel doorverwijzen naar geschikte meldpunt)</a:t>
            </a:r>
          </a:p>
          <a:p>
            <a:pPr marL="0" indent="0">
              <a:buNone/>
            </a:pPr>
            <a:endParaRPr lang="nl-NL" sz="2000" i="1" dirty="0"/>
          </a:p>
        </p:txBody>
      </p:sp>
    </p:spTree>
    <p:extLst>
      <p:ext uri="{BB962C8B-B14F-4D97-AF65-F5344CB8AC3E}">
        <p14:creationId xmlns:p14="http://schemas.microsoft.com/office/powerpoint/2010/main" val="984848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Oproep</a:t>
            </a:r>
          </a:p>
        </p:txBody>
      </p:sp>
      <p:sp>
        <p:nvSpPr>
          <p:cNvPr id="3" name="Tijdelijke aanduiding voor inhoud 2"/>
          <p:cNvSpPr>
            <a:spLocks noGrp="1"/>
          </p:cNvSpPr>
          <p:nvPr>
            <p:ph idx="1"/>
          </p:nvPr>
        </p:nvSpPr>
        <p:spPr>
          <a:xfrm>
            <a:off x="838200" y="1825624"/>
            <a:ext cx="10515600" cy="4621211"/>
          </a:xfrm>
        </p:spPr>
        <p:txBody>
          <a:bodyPr>
            <a:noAutofit/>
          </a:bodyPr>
          <a:lstStyle/>
          <a:p>
            <a:pPr marL="0" indent="0" algn="ctr">
              <a:buNone/>
            </a:pPr>
            <a:endParaRPr lang="nl-NL" sz="2400" dirty="0"/>
          </a:p>
          <a:p>
            <a:pPr marL="409575" indent="-409575" algn="ctr">
              <a:buAutoNum type="arabicPeriod"/>
            </a:pPr>
            <a:r>
              <a:rPr lang="nl-NL" sz="2400" i="1" dirty="0"/>
              <a:t>Wie wil helpen met een ‘scan’ van de sociale veiligheid op </a:t>
            </a:r>
            <a:r>
              <a:rPr lang="nl-NL" sz="2400" i="1" dirty="0" err="1"/>
              <a:t>Ludenti</a:t>
            </a:r>
            <a:r>
              <a:rPr lang="nl-NL" sz="2400" i="1" dirty="0"/>
              <a:t>?</a:t>
            </a:r>
          </a:p>
          <a:p>
            <a:pPr marL="409575" indent="-409575" algn="ctr">
              <a:buAutoNum type="arabicPeriod"/>
            </a:pPr>
            <a:r>
              <a:rPr lang="nl-NL" sz="2400" i="1" dirty="0"/>
              <a:t>Wie helpt mee met communicatie over sociale veiligheid?</a:t>
            </a:r>
          </a:p>
          <a:p>
            <a:pPr marL="409575" indent="-409575" algn="ctr">
              <a:buAutoNum type="arabicPeriod"/>
            </a:pPr>
            <a:r>
              <a:rPr lang="nl-NL" sz="2400" i="1" dirty="0"/>
              <a:t>Welke overige ideeën en vragen leven er?</a:t>
            </a:r>
          </a:p>
        </p:txBody>
      </p:sp>
      <p:sp>
        <p:nvSpPr>
          <p:cNvPr id="5" name="Rechthoek 4">
            <a:extLst>
              <a:ext uri="{FF2B5EF4-FFF2-40B4-BE49-F238E27FC236}">
                <a16:creationId xmlns:a16="http://schemas.microsoft.com/office/drawing/2014/main" id="{CD0839F0-E33D-DF4A-A283-68385A2DCDBF}"/>
              </a:ext>
            </a:extLst>
          </p:cNvPr>
          <p:cNvSpPr/>
          <p:nvPr/>
        </p:nvSpPr>
        <p:spPr>
          <a:xfrm>
            <a:off x="838200" y="5070098"/>
            <a:ext cx="10335802" cy="1376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t>Wil je praten met de Vertrouwenscontactpersoon? </a:t>
            </a:r>
          </a:p>
          <a:p>
            <a:r>
              <a:rPr lang="nl-NL" dirty="0"/>
              <a:t>Je kunt als lid van </a:t>
            </a:r>
            <a:r>
              <a:rPr lang="nl-NL" dirty="0" err="1"/>
              <a:t>Ludenti</a:t>
            </a:r>
            <a:r>
              <a:rPr lang="nl-NL" dirty="0"/>
              <a:t> terecht bij Carole Wishaupt.</a:t>
            </a:r>
          </a:p>
          <a:p>
            <a:r>
              <a:rPr lang="nl-NL" dirty="0"/>
              <a:t>Stuur een mail naar </a:t>
            </a:r>
            <a:r>
              <a:rPr lang="nl-NL" dirty="0">
                <a:solidFill>
                  <a:srgbClr val="FFFF00"/>
                </a:solidFill>
              </a:rPr>
              <a:t>[volgt bij de communicatie naar alle leden] </a:t>
            </a:r>
            <a:r>
              <a:rPr lang="nl-NL" dirty="0"/>
              <a:t>of een tekstbericht naar 06 22 54 99 67</a:t>
            </a:r>
          </a:p>
          <a:p>
            <a:r>
              <a:rPr lang="nl-NL" i="1" dirty="0"/>
              <a:t>Let op: stuur alleen verzoek tot contact, inhoudelijke toelichting komt later. </a:t>
            </a:r>
            <a:endParaRPr lang="nl-NL" dirty="0"/>
          </a:p>
        </p:txBody>
      </p:sp>
    </p:spTree>
    <p:extLst>
      <p:ext uri="{BB962C8B-B14F-4D97-AF65-F5344CB8AC3E}">
        <p14:creationId xmlns:p14="http://schemas.microsoft.com/office/powerpoint/2010/main" val="387932764"/>
      </p:ext>
    </p:extLst>
  </p:cSld>
  <p:clrMapOvr>
    <a:masterClrMapping/>
  </p:clrMapOvr>
</p:sld>
</file>

<file path=ppt/theme/theme1.xml><?xml version="1.0" encoding="utf-8"?>
<a:theme xmlns:a="http://schemas.openxmlformats.org/drawingml/2006/main" name="220317 ALV presentatie V0-2">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20317 ALV presentatie V0-2" id="{6D916C8A-A201-4AFE-B719-74B3A18D9EB8}" vid="{A103E795-BA7B-4059-A307-76EC92B570F6}"/>
    </a:ext>
  </a:extLst>
</a:theme>
</file>

<file path=docProps/app.xml><?xml version="1.0" encoding="utf-8"?>
<Properties xmlns="http://schemas.openxmlformats.org/officeDocument/2006/extended-properties" xmlns:vt="http://schemas.openxmlformats.org/officeDocument/2006/docPropsVTypes">
  <Template>220317 ALV presentatie V0-2</Template>
  <TotalTime>1681</TotalTime>
  <Words>655</Words>
  <Application>Microsoft Macintosh PowerPoint</Application>
  <PresentationFormat>Breedbeeld</PresentationFormat>
  <Paragraphs>70</Paragraphs>
  <Slides>8</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8</vt:i4>
      </vt:variant>
    </vt:vector>
  </HeadingPairs>
  <TitlesOfParts>
    <vt:vector size="14" baseType="lpstr">
      <vt:lpstr>.Apple Color Emoji UI</vt:lpstr>
      <vt:lpstr>Arial</vt:lpstr>
      <vt:lpstr>Arial-BoldMT</vt:lpstr>
      <vt:lpstr>Calibri</vt:lpstr>
      <vt:lpstr>Calibri Light</vt:lpstr>
      <vt:lpstr>220317 ALV presentatie V0-2</vt:lpstr>
      <vt:lpstr>Fair Play op Ludenti</vt:lpstr>
      <vt:lpstr>Wat is Fair Play op Ludenti?</vt:lpstr>
      <vt:lpstr>Wat is Fair Play op Ludenti?</vt:lpstr>
      <vt:lpstr>Ludenti en de Vier V’s voor veiligheid*</vt:lpstr>
      <vt:lpstr>Als het mis gaat …</vt:lpstr>
      <vt:lpstr>Wat doet de Vertrouwenscontactpersoon</vt:lpstr>
      <vt:lpstr>Wat zijn de next steps</vt:lpstr>
      <vt:lpstr>Oproep</vt:lpstr>
    </vt:vector>
  </TitlesOfParts>
  <Company>AMC</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Oude Booijink, J.M.J. (Jurgen)</dc:creator>
  <cp:lastModifiedBy>Carole Wishaupt</cp:lastModifiedBy>
  <cp:revision>22</cp:revision>
  <dcterms:created xsi:type="dcterms:W3CDTF">2023-02-14T14:34:18Z</dcterms:created>
  <dcterms:modified xsi:type="dcterms:W3CDTF">2025-10-17T11:07:08Z</dcterms:modified>
</cp:coreProperties>
</file>